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45" r:id="rId1"/>
  </p:sldMasterIdLst>
  <p:notesMasterIdLst>
    <p:notesMasterId r:id="rId13"/>
  </p:notesMasterIdLst>
  <p:sldIdLst>
    <p:sldId id="256" r:id="rId2"/>
    <p:sldId id="266" r:id="rId3"/>
    <p:sldId id="267" r:id="rId4"/>
    <p:sldId id="268" r:id="rId5"/>
    <p:sldId id="269" r:id="rId6"/>
    <p:sldId id="272" r:id="rId7"/>
    <p:sldId id="273" r:id="rId8"/>
    <p:sldId id="274" r:id="rId9"/>
    <p:sldId id="275" r:id="rId10"/>
    <p:sldId id="276" r:id="rId11"/>
    <p:sldId id="27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23"/>
    <p:restoredTop sz="94764"/>
  </p:normalViewPr>
  <p:slideViewPr>
    <p:cSldViewPr snapToGrid="0" snapToObjects="1">
      <p:cViewPr>
        <p:scale>
          <a:sx n="149" d="100"/>
          <a:sy n="149" d="100"/>
        </p:scale>
        <p:origin x="7344" y="4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09E105-0342-E94B-9762-9FD5E79751D3}" type="datetimeFigureOut">
              <a:rPr lang="en-US" smtClean="0"/>
              <a:t>3/4/17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52E486-70C3-4946-924D-8738F69B4616}" type="slidenum">
              <a:rPr lang="en-US" smtClean="0"/>
              <a:t>‹#›</a:t>
            </a:fld>
            <a:endParaRPr lang="en-US"/>
          </a:p>
        </p:txBody>
      </p:sp>
    </p:spTree>
    <p:extLst>
      <p:ext uri="{BB962C8B-B14F-4D97-AF65-F5344CB8AC3E}">
        <p14:creationId xmlns:p14="http://schemas.microsoft.com/office/powerpoint/2010/main" val="2347466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lumMod val="75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61872" y="758952"/>
            <a:ext cx="9418320" cy="4041648"/>
          </a:xfrm>
        </p:spPr>
        <p:txBody>
          <a:bodyPr anchor="b">
            <a:normAutofit/>
          </a:bodyPr>
          <a:lstStyle>
            <a:lvl1pPr algn="l">
              <a:lnSpc>
                <a:spcPct val="85000"/>
              </a:lnSpc>
              <a:defRPr sz="720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261872" y="4800600"/>
            <a:ext cx="9418320" cy="1691640"/>
          </a:xfrm>
        </p:spPr>
        <p:txBody>
          <a:bodyPr>
            <a:normAutofit/>
          </a:bodyPr>
          <a:lstStyle>
            <a:lvl1pPr marL="0" indent="0" algn="l">
              <a:buNone/>
              <a:defRPr sz="2200" baseline="0">
                <a:solidFill>
                  <a:schemeClr val="tx1">
                    <a:lumMod val="75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lumMod val="50000"/>
                  </a:schemeClr>
                </a:solidFill>
              </a:defRPr>
            </a:lvl1pPr>
          </a:lstStyle>
          <a:p>
            <a:fld id="{9E016143-E03C-4CFD-AFDC-14E5BDEA754C}" type="datetimeFigureOut">
              <a:rPr lang="en-US" smtClean="0"/>
              <a:t>3/4/17</a:t>
            </a:fld>
            <a:endParaRPr lang="en-US" dirty="0"/>
          </a:p>
        </p:txBody>
      </p:sp>
      <p:sp>
        <p:nvSpPr>
          <p:cNvPr id="5" name="Footer Placeholder 4"/>
          <p:cNvSpPr>
            <a:spLocks noGrp="1"/>
          </p:cNvSpPr>
          <p:nvPr>
            <p:ph type="ftr" sz="quarter" idx="11"/>
          </p:nvPr>
        </p:nvSpPr>
        <p:spPr/>
        <p:txBody>
          <a:bodyPr/>
          <a:lstStyle>
            <a:lvl1pPr>
              <a:defRPr>
                <a:solidFill>
                  <a:schemeClr val="tx1">
                    <a:lumMod val="6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1">
                    <a:lumMod val="65000"/>
                  </a:schemeClr>
                </a:solidFill>
              </a:defRPr>
            </a:lvl1pPr>
          </a:lstStyle>
          <a:p>
            <a:fld id="{4FAB73BC-B049-4115-A692-8D63A059BFB8}" type="slidenum">
              <a:rPr lang="en-US" smtClean="0"/>
              <a:pPr/>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033E54A-A8CA-48C1-9504-691B58049D29}" type="datetimeFigureOut">
              <a:rPr lang="en-US" smtClean="0"/>
              <a:t>3/4/17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48700" y="381000"/>
            <a:ext cx="2476500"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762000" y="381000"/>
            <a:ext cx="7734300" cy="58975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5F6C806-BBF7-471C-9527-881CE2266695}" type="datetimeFigureOut">
              <a:rPr lang="en-US" smtClean="0"/>
              <a:t>3/4/17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8C94063-DF36-4330-A365-08DA1FA5B7D6}" type="datetimeFigureOut">
              <a:rPr lang="en-US" smtClean="0"/>
              <a:t>3/4/17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61872" y="758952"/>
            <a:ext cx="9418320" cy="4041648"/>
          </a:xfrm>
        </p:spPr>
        <p:txBody>
          <a:bodyPr anchor="b">
            <a:normAutofit/>
          </a:bodyPr>
          <a:lstStyle>
            <a:lvl1pPr>
              <a:lnSpc>
                <a:spcPct val="85000"/>
              </a:lnSpc>
              <a:defRPr sz="7200" b="0"/>
            </a:lvl1pPr>
          </a:lstStyle>
          <a:p>
            <a:r>
              <a:rPr lang="en-US" smtClean="0"/>
              <a:t>Click to edit Master title style</a:t>
            </a:r>
            <a:endParaRPr lang="en-US" dirty="0"/>
          </a:p>
        </p:txBody>
      </p:sp>
      <p:sp>
        <p:nvSpPr>
          <p:cNvPr id="3" name="Text Placeholder 2"/>
          <p:cNvSpPr>
            <a:spLocks noGrp="1"/>
          </p:cNvSpPr>
          <p:nvPr>
            <p:ph type="body" idx="1"/>
          </p:nvPr>
        </p:nvSpPr>
        <p:spPr>
          <a:xfrm>
            <a:off x="1261872" y="4800600"/>
            <a:ext cx="9418320" cy="1691640"/>
          </a:xfrm>
        </p:spPr>
        <p:txBody>
          <a:bodyPr anchor="t">
            <a:normAutofit/>
          </a:bodyPr>
          <a:lstStyle>
            <a:lvl1pPr marL="0" indent="0">
              <a:buNone/>
              <a:defRPr sz="22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08A7C6C-0F39-4D70-8E8D-FE5B9C95FA73}" type="datetimeFigureOut">
              <a:rPr lang="en-US" smtClean="0"/>
              <a:t>3/4/17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
        <p:nvSpPr>
          <p:cNvPr id="7" name="Rectangle 6"/>
          <p:cNvSpPr/>
          <p:nvPr/>
        </p:nvSpPr>
        <p:spPr>
          <a:xfrm>
            <a:off x="0" y="0"/>
            <a:ext cx="457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61872"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26480" y="1828800"/>
            <a:ext cx="4480560" cy="4351337"/>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FCFA4AC-08CC-42CE-BD01-C191750A04EC}" type="datetimeFigureOut">
              <a:rPr lang="en-US" smtClean="0"/>
              <a:t>3/4/17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61872" y="1713655"/>
            <a:ext cx="4480560" cy="731520"/>
          </a:xfrm>
        </p:spPr>
        <p:txBody>
          <a:bodyPr anchor="b">
            <a:normAutofit/>
          </a:bodyPr>
          <a:lstStyle>
            <a:lvl1pPr marL="0" indent="0">
              <a:spcBef>
                <a:spcPts val="0"/>
              </a:spcBef>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61872"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26480" y="1713655"/>
            <a:ext cx="4480560" cy="731520"/>
          </a:xfrm>
        </p:spPr>
        <p:txBody>
          <a:bodyPr anchor="b">
            <a:normAutofit/>
          </a:bodyPr>
          <a:lstStyle>
            <a:lvl1pPr marL="0" indent="0">
              <a:lnSpc>
                <a:spcPct val="95000"/>
              </a:lnSpc>
              <a:spcBef>
                <a:spcPts val="0"/>
              </a:spcBef>
              <a:buNone/>
              <a:defRPr lang="en-US" sz="2000" b="0" kern="1200" dirty="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2000"/>
              </a:spcBef>
              <a:buFontTx/>
              <a:buNone/>
            </a:pPr>
            <a:r>
              <a:rPr lang="en-US" smtClean="0"/>
              <a:t>Click to edit Master text styles</a:t>
            </a:r>
          </a:p>
        </p:txBody>
      </p:sp>
      <p:sp>
        <p:nvSpPr>
          <p:cNvPr id="6" name="Content Placeholder 5"/>
          <p:cNvSpPr>
            <a:spLocks noGrp="1"/>
          </p:cNvSpPr>
          <p:nvPr>
            <p:ph sz="quarter" idx="4"/>
          </p:nvPr>
        </p:nvSpPr>
        <p:spPr>
          <a:xfrm>
            <a:off x="6126480" y="2507550"/>
            <a:ext cx="4480560" cy="366465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BA7A723-92A7-435B-B681-F25B092FEFEB}" type="datetimeFigureOut">
              <a:rPr lang="en-US" smtClean="0"/>
              <a:t>3/4/17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F170639-886C-4FCF-9EAB-ABB5DA3F3F4A}" type="datetimeFigureOut">
              <a:rPr lang="en-US" smtClean="0"/>
              <a:t>3/4/17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230651-31F4-45D2-98AE-A2108F41BC07}" type="datetimeFigureOut">
              <a:rPr lang="en-US" smtClean="0"/>
              <a:t>3/4/17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200400" cy="1600197"/>
          </a:xfrm>
        </p:spPr>
        <p:txBody>
          <a:bodyPr anchor="b">
            <a:normAutofit/>
          </a:bodyPr>
          <a:lstStyle>
            <a:lvl1pPr>
              <a:defRPr sz="3200" b="0" baseline="0"/>
            </a:lvl1pPr>
          </a:lstStyle>
          <a:p>
            <a:r>
              <a:rPr lang="en-US" smtClean="0"/>
              <a:t>Click to edit Master title style</a:t>
            </a:r>
            <a:endParaRPr lang="en-US" dirty="0"/>
          </a:p>
        </p:txBody>
      </p:sp>
      <p:sp>
        <p:nvSpPr>
          <p:cNvPr id="3" name="Content Placeholder 2"/>
          <p:cNvSpPr>
            <a:spLocks noGrp="1"/>
          </p:cNvSpPr>
          <p:nvPr>
            <p:ph idx="1"/>
          </p:nvPr>
        </p:nvSpPr>
        <p:spPr>
          <a:xfrm>
            <a:off x="4504267" y="685800"/>
            <a:ext cx="6079066" cy="548640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1248" y="2099734"/>
            <a:ext cx="3200400" cy="3810001"/>
          </a:xfrm>
        </p:spPr>
        <p:txBody>
          <a:bodyPr>
            <a:normAutofit/>
          </a:bodyPr>
          <a:lstStyle>
            <a:lvl1pPr marL="0" indent="0">
              <a:lnSpc>
                <a:spcPct val="114000"/>
              </a:lnSpc>
              <a:spcBef>
                <a:spcPts val="800"/>
              </a:spcBef>
              <a:buNone/>
              <a:defRPr sz="13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F53789A-C914-4DB1-8815-80B5EC7335C5}" type="datetimeFigureOut">
              <a:rPr lang="en-US" smtClean="0"/>
              <a:t>3/4/17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5105400"/>
            <a:ext cx="11292840" cy="17526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14400" y="5257800"/>
            <a:ext cx="9982200" cy="914400"/>
          </a:xfrm>
        </p:spPr>
        <p:txBody>
          <a:bodyPr anchor="b">
            <a:normAutofit/>
          </a:bodyPr>
          <a:lstStyle>
            <a:lvl1pPr>
              <a:defRPr sz="2800" b="0">
                <a:solidFill>
                  <a:schemeClr val="bg1"/>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11292840" cy="5128923"/>
          </a:xfrm>
          <a:solidFill>
            <a:schemeClr val="accent1"/>
          </a:solidFill>
        </p:spPr>
        <p:txBody>
          <a:bodyPr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914400" y="6108589"/>
            <a:ext cx="9982200" cy="597011"/>
          </a:xfrm>
        </p:spPr>
        <p:txBody>
          <a:bodyPr>
            <a:normAutofit/>
          </a:bodyPr>
          <a:lstStyle>
            <a:lvl1pPr marL="0" indent="0">
              <a:lnSpc>
                <a:spcPct val="100000"/>
              </a:lnSpc>
              <a:spcBef>
                <a:spcPts val="800"/>
              </a:spcBef>
              <a:buNone/>
              <a:defRPr sz="1300">
                <a:solidFill>
                  <a:schemeClr val="bg1">
                    <a:lumMod val="8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6440AA-91A0-436F-8FDB-C0F939DCAE21}" type="datetimeFigureOut">
              <a:rPr lang="en-US" smtClean="0"/>
              <a:t>3/4/17</a:t>
            </a:fld>
            <a:endParaRPr lang="en-US" dirty="0"/>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1292840" y="0"/>
            <a:ext cx="914400" cy="68580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61872" y="365760"/>
            <a:ext cx="9692640" cy="1325562"/>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61872" y="1828800"/>
            <a:ext cx="8595360" cy="43513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6200000">
            <a:off x="10797542" y="998537"/>
            <a:ext cx="1904999" cy="365125"/>
          </a:xfrm>
          <a:prstGeom prst="rect">
            <a:avLst/>
          </a:prstGeom>
        </p:spPr>
        <p:txBody>
          <a:bodyPr vert="horz" lIns="91440" tIns="45720" rIns="91440" bIns="45720" rtlCol="0" anchor="ctr"/>
          <a:lstStyle>
            <a:lvl1pPr algn="r">
              <a:defRPr sz="1050" b="0">
                <a:solidFill>
                  <a:schemeClr val="tx2">
                    <a:lumMod val="20000"/>
                    <a:lumOff val="80000"/>
                  </a:schemeClr>
                </a:solidFill>
              </a:defRPr>
            </a:lvl1pPr>
          </a:lstStyle>
          <a:p>
            <a:fld id="{0E59FD0C-5451-4CA0-86AF-E70AE3279989}" type="datetimeFigureOut">
              <a:rPr lang="en-US" smtClean="0"/>
              <a:t>3/4/17</a:t>
            </a:fld>
            <a:endParaRPr lang="en-US" dirty="0"/>
          </a:p>
        </p:txBody>
      </p:sp>
      <p:sp>
        <p:nvSpPr>
          <p:cNvPr id="5" name="Footer Placeholder 4"/>
          <p:cNvSpPr>
            <a:spLocks noGrp="1"/>
          </p:cNvSpPr>
          <p:nvPr>
            <p:ph type="ftr" sz="quarter" idx="3"/>
          </p:nvPr>
        </p:nvSpPr>
        <p:spPr>
          <a:xfrm rot="16200000">
            <a:off x="9959341" y="4046537"/>
            <a:ext cx="3581400" cy="365125"/>
          </a:xfrm>
          <a:prstGeom prst="rect">
            <a:avLst/>
          </a:prstGeom>
        </p:spPr>
        <p:txBody>
          <a:bodyPr vert="horz" lIns="91440" tIns="45720" rIns="91440" bIns="45720" rtlCol="0" anchor="ctr"/>
          <a:lstStyle>
            <a:lvl1pPr algn="l">
              <a:defRPr sz="1050">
                <a:solidFill>
                  <a:schemeClr val="tx2">
                    <a:lumMod val="20000"/>
                    <a:lumOff val="80000"/>
                  </a:schemeClr>
                </a:solidFill>
              </a:defRPr>
            </a:lvl1pPr>
          </a:lstStyle>
          <a:p>
            <a:endParaRPr lang="en-US" dirty="0"/>
          </a:p>
        </p:txBody>
      </p:sp>
      <p:sp>
        <p:nvSpPr>
          <p:cNvPr id="6" name="Slide Number Placeholder 5"/>
          <p:cNvSpPr>
            <a:spLocks noGrp="1"/>
          </p:cNvSpPr>
          <p:nvPr>
            <p:ph type="sldNum" sz="quarter" idx="4"/>
          </p:nvPr>
        </p:nvSpPr>
        <p:spPr>
          <a:xfrm>
            <a:off x="11292840" y="6172200"/>
            <a:ext cx="914400" cy="593725"/>
          </a:xfrm>
          <a:prstGeom prst="rect">
            <a:avLst/>
          </a:prstGeom>
        </p:spPr>
        <p:txBody>
          <a:bodyPr vert="horz" lIns="45720" tIns="45720" rIns="45720" bIns="45720" rtlCol="0" anchor="ctr">
            <a:normAutofit/>
          </a:bodyPr>
          <a:lstStyle>
            <a:lvl1pPr algn="ctr">
              <a:defRPr sz="3600">
                <a:solidFill>
                  <a:schemeClr val="tx2">
                    <a:lumMod val="60000"/>
                    <a:lumOff val="40000"/>
                  </a:schemeClr>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65384097"/>
      </p:ext>
    </p:extLst>
  </p:cSld>
  <p:clrMap bg1="lt1" tx1="dk1" bg2="lt2" tx2="dk2" accent1="accent1" accent2="accent2" accent3="accent3" accent4="accent4" accent5="accent5" accent6="accent6" hlink="hlink" folHlink="folHlink"/>
  <p:sldLayoutIdLst>
    <p:sldLayoutId id="2147484246" r:id="rId1"/>
    <p:sldLayoutId id="2147484247" r:id="rId2"/>
    <p:sldLayoutId id="2147484248" r:id="rId3"/>
    <p:sldLayoutId id="2147484249" r:id="rId4"/>
    <p:sldLayoutId id="2147484250" r:id="rId5"/>
    <p:sldLayoutId id="2147484251" r:id="rId6"/>
    <p:sldLayoutId id="2147484252" r:id="rId7"/>
    <p:sldLayoutId id="2147484253" r:id="rId8"/>
    <p:sldLayoutId id="2147484254" r:id="rId9"/>
    <p:sldLayoutId id="2147484255" r:id="rId10"/>
    <p:sldLayoutId id="2147484256" r:id="rId11"/>
  </p:sldLayoutIdLst>
  <p:hf sldNum="0" hdr="0" ftr="0" dt="0"/>
  <p:txStyles>
    <p:titleStyle>
      <a:lvl1pPr algn="l" defTabSz="914400" rtl="0" eaLnBrk="1" latinLnBrk="0" hangingPunct="1">
        <a:lnSpc>
          <a:spcPct val="90000"/>
        </a:lnSpc>
        <a:spcBef>
          <a:spcPct val="0"/>
        </a:spcBef>
        <a:buNone/>
        <a:defRPr sz="4400" kern="1200" spc="-50" baseline="0">
          <a:solidFill>
            <a:schemeClr val="tx1"/>
          </a:solidFill>
          <a:latin typeface="+mj-lt"/>
          <a:ea typeface="+mj-ea"/>
          <a:cs typeface="+mj-cs"/>
        </a:defRPr>
      </a:lvl1pPr>
    </p:titleStyle>
    <p:bodyStyle>
      <a:lvl1pPr marL="182880" indent="-182880" algn="l" defTabSz="914400" rtl="0" eaLnBrk="1" latinLnBrk="0" hangingPunct="1">
        <a:lnSpc>
          <a:spcPct val="95000"/>
        </a:lnSpc>
        <a:spcBef>
          <a:spcPts val="1400"/>
        </a:spcBef>
        <a:spcAft>
          <a:spcPts val="200"/>
        </a:spcAft>
        <a:buClr>
          <a:schemeClr val="accent1"/>
        </a:buClr>
        <a:buSzPct val="80000"/>
        <a:buFont typeface="Arial" pitchFamily="34" charset="0"/>
        <a:buChar char="•"/>
        <a:defRPr sz="1800" kern="1200" spc="10" baseline="0">
          <a:solidFill>
            <a:schemeClr val="tx1"/>
          </a:solidFill>
          <a:latin typeface="+mn-lt"/>
          <a:ea typeface="+mn-ea"/>
          <a:cs typeface="+mn-cs"/>
        </a:defRPr>
      </a:lvl1pPr>
      <a:lvl2pPr marL="45720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600" kern="1200">
          <a:solidFill>
            <a:schemeClr val="tx1">
              <a:lumMod val="85000"/>
              <a:lumOff val="15000"/>
            </a:schemeClr>
          </a:solidFill>
          <a:latin typeface="+mn-lt"/>
          <a:ea typeface="+mn-ea"/>
          <a:cs typeface="+mn-cs"/>
        </a:defRPr>
      </a:lvl2pPr>
      <a:lvl3pPr marL="73152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3pPr>
      <a:lvl4pPr marL="100584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4pPr>
      <a:lvl5pPr marL="1280160" indent="-18288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5pPr>
      <a:lvl6pPr marL="16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6pPr>
      <a:lvl7pPr marL="19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7pPr>
      <a:lvl8pPr marL="22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8pPr>
      <a:lvl9pPr marL="2500000" indent="-228600" algn="l" defTabSz="914400" rtl="0" eaLnBrk="1" latinLnBrk="0" hangingPunct="1">
        <a:lnSpc>
          <a:spcPct val="90000"/>
        </a:lnSpc>
        <a:spcBef>
          <a:spcPts val="300"/>
        </a:spcBef>
        <a:spcAft>
          <a:spcPts val="300"/>
        </a:spcAft>
        <a:buClr>
          <a:schemeClr val="accent1"/>
        </a:buClr>
        <a:buFont typeface="Wingdings 2" pitchFamily="18" charset="2"/>
        <a:buChar char=""/>
        <a:defRPr sz="14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7.png"/><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1556" y="0"/>
            <a:ext cx="11740444" cy="4041648"/>
          </a:xfrm>
        </p:spPr>
        <p:txBody>
          <a:bodyPr>
            <a:normAutofit/>
          </a:bodyPr>
          <a:lstStyle/>
          <a:p>
            <a:pPr algn="ctr"/>
            <a:r>
              <a:rPr lang="en-CA" dirty="0" smtClean="0"/>
              <a:t>Biomedical Image </a:t>
            </a:r>
            <a:r>
              <a:rPr lang="en-CA" dirty="0" smtClean="0"/>
              <a:t>Processing </a:t>
            </a:r>
            <a:r>
              <a:rPr lang="mr-IN" dirty="0" smtClean="0"/>
              <a:t>–</a:t>
            </a:r>
            <a:r>
              <a:rPr lang="en-CA" dirty="0" smtClean="0"/>
              <a:t> Fourier Domain Filtering</a:t>
            </a:r>
            <a:endParaRPr lang="en-US" dirty="0"/>
          </a:p>
        </p:txBody>
      </p:sp>
      <p:sp>
        <p:nvSpPr>
          <p:cNvPr id="3" name="Subtitle 2"/>
          <p:cNvSpPr>
            <a:spLocks noGrp="1"/>
          </p:cNvSpPr>
          <p:nvPr>
            <p:ph type="subTitle" idx="1"/>
          </p:nvPr>
        </p:nvSpPr>
        <p:spPr>
          <a:xfrm>
            <a:off x="451556" y="5548184"/>
            <a:ext cx="4429363" cy="1218244"/>
          </a:xfrm>
        </p:spPr>
        <p:txBody>
          <a:bodyPr>
            <a:noAutofit/>
          </a:bodyPr>
          <a:lstStyle/>
          <a:p>
            <a:r>
              <a:rPr lang="en-CA" sz="2800" dirty="0">
                <a:latin typeface="Helvetica" charset="0"/>
                <a:ea typeface="Helvetica" charset="0"/>
                <a:cs typeface="Helvetica" charset="0"/>
              </a:rPr>
              <a:t>Paul Vu</a:t>
            </a:r>
            <a:r>
              <a:rPr lang="en-US" sz="2800" dirty="0">
                <a:latin typeface="Helvetica" charset="0"/>
                <a:ea typeface="Helvetica" charset="0"/>
                <a:cs typeface="Helvetica" charset="0"/>
              </a:rPr>
              <a:t/>
            </a:r>
            <a:br>
              <a:rPr lang="en-US" sz="2800" dirty="0">
                <a:latin typeface="Helvetica" charset="0"/>
                <a:ea typeface="Helvetica" charset="0"/>
                <a:cs typeface="Helvetica" charset="0"/>
              </a:rPr>
            </a:br>
            <a:r>
              <a:rPr lang="en-CA" sz="2800" dirty="0">
                <a:latin typeface="Helvetica" charset="0"/>
                <a:ea typeface="Helvetica" charset="0"/>
                <a:cs typeface="Helvetica" charset="0"/>
              </a:rPr>
              <a:t>301169550</a:t>
            </a:r>
            <a:r>
              <a:rPr lang="en-US" sz="2800" dirty="0">
                <a:latin typeface="Helvetica" charset="0"/>
                <a:ea typeface="Helvetica" charset="0"/>
                <a:cs typeface="Helvetica" charset="0"/>
              </a:rPr>
              <a:t/>
            </a:r>
            <a:br>
              <a:rPr lang="en-US" sz="2800" dirty="0">
                <a:latin typeface="Helvetica" charset="0"/>
                <a:ea typeface="Helvetica" charset="0"/>
                <a:cs typeface="Helvetica" charset="0"/>
              </a:rPr>
            </a:br>
            <a:r>
              <a:rPr lang="en-CA" sz="2800" dirty="0" smtClean="0">
                <a:latin typeface="Helvetica" charset="0"/>
                <a:ea typeface="Helvetica" charset="0"/>
                <a:cs typeface="Helvetica" charset="0"/>
              </a:rPr>
              <a:t>March 4th 2017</a:t>
            </a:r>
            <a:r>
              <a:rPr lang="en-US" sz="2800" dirty="0">
                <a:latin typeface="Helvetica" charset="0"/>
                <a:ea typeface="Helvetica" charset="0"/>
                <a:cs typeface="Helvetica" charset="0"/>
              </a:rPr>
              <a:t/>
            </a:r>
            <a:br>
              <a:rPr lang="en-US" sz="2800" dirty="0">
                <a:latin typeface="Helvetica" charset="0"/>
                <a:ea typeface="Helvetica" charset="0"/>
                <a:cs typeface="Helvetica" charset="0"/>
              </a:rPr>
            </a:br>
            <a:endParaRPr lang="en-US" sz="2800" dirty="0">
              <a:latin typeface="Helvetica" charset="0"/>
              <a:ea typeface="Helvetica" charset="0"/>
              <a:cs typeface="Helvetica"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56540" y="5461686"/>
            <a:ext cx="2835460" cy="1396314"/>
          </a:xfrm>
          <a:prstGeom prst="rect">
            <a:avLst/>
          </a:prstGeom>
        </p:spPr>
      </p:pic>
    </p:spTree>
    <p:extLst>
      <p:ext uri="{BB962C8B-B14F-4D97-AF65-F5344CB8AC3E}">
        <p14:creationId xmlns:p14="http://schemas.microsoft.com/office/powerpoint/2010/main" val="2550492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6303" y="59830"/>
            <a:ext cx="11479427" cy="769441"/>
          </a:xfrm>
          <a:prstGeom prst="rect">
            <a:avLst/>
          </a:prstGeom>
          <a:noFill/>
        </p:spPr>
        <p:txBody>
          <a:bodyPr wrap="square" rtlCol="0">
            <a:spAutoFit/>
          </a:bodyPr>
          <a:lstStyle/>
          <a:p>
            <a:r>
              <a:rPr lang="en-US" sz="4400" dirty="0" smtClean="0">
                <a:latin typeface="Helvetica Neue" charset="0"/>
                <a:ea typeface="Helvetica Neue" charset="0"/>
                <a:cs typeface="Helvetica Neue" charset="0"/>
              </a:rPr>
              <a:t>Creating Images: Image 4</a:t>
            </a:r>
            <a:endParaRPr lang="en-US" sz="4400" dirty="0" smtClean="0">
              <a:latin typeface="Helvetica Neue" charset="0"/>
              <a:ea typeface="Helvetica Neue" charset="0"/>
              <a:cs typeface="Helvetica Neue" charset="0"/>
            </a:endParaRPr>
          </a:p>
        </p:txBody>
      </p:sp>
      <p:sp>
        <p:nvSpPr>
          <p:cNvPr id="9" name="TextBox 8"/>
          <p:cNvSpPr txBox="1"/>
          <p:nvPr/>
        </p:nvSpPr>
        <p:spPr>
          <a:xfrm>
            <a:off x="763886" y="916882"/>
            <a:ext cx="11351843" cy="1200329"/>
          </a:xfrm>
          <a:prstGeom prst="rect">
            <a:avLst/>
          </a:prstGeom>
          <a:noFill/>
        </p:spPr>
        <p:txBody>
          <a:bodyPr wrap="square" rtlCol="0">
            <a:spAutoFit/>
          </a:bodyPr>
          <a:lstStyle/>
          <a:p>
            <a:r>
              <a:rPr lang="en-CA" dirty="0" smtClean="0"/>
              <a:t>Using my “</a:t>
            </a:r>
            <a:r>
              <a:rPr lang="en-CA" dirty="0" err="1" smtClean="0"/>
              <a:t>freqAnalyzer</a:t>
            </a:r>
            <a:r>
              <a:rPr lang="en-CA" dirty="0" smtClean="0"/>
              <a:t> function”, I take in an image and output a low frequency and high frequency image filtered version of the same image. </a:t>
            </a:r>
            <a:endParaRPr lang="en-CA" dirty="0" smtClean="0"/>
          </a:p>
          <a:p>
            <a:endParaRPr lang="en-US" dirty="0" smtClean="0"/>
          </a:p>
          <a:p>
            <a:endParaRPr lang="en-US" dirty="0"/>
          </a:p>
        </p:txBody>
      </p:sp>
      <p:sp>
        <p:nvSpPr>
          <p:cNvPr id="4" name="TextBox 3"/>
          <p:cNvSpPr txBox="1"/>
          <p:nvPr/>
        </p:nvSpPr>
        <p:spPr>
          <a:xfrm>
            <a:off x="5646821" y="2943726"/>
            <a:ext cx="65" cy="276999"/>
          </a:xfrm>
          <a:prstGeom prst="rect">
            <a:avLst/>
          </a:prstGeom>
          <a:noFill/>
        </p:spPr>
        <p:txBody>
          <a:bodyPr wrap="none" lIns="0" tIns="0" rIns="0" bIns="0" rtlCol="0">
            <a:spAutoFit/>
          </a:bodyPr>
          <a:lstStyle/>
          <a:p>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886" y="2450604"/>
            <a:ext cx="11152262" cy="3549001"/>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941" y="2393752"/>
            <a:ext cx="11705059" cy="3605853"/>
          </a:xfrm>
          <a:prstGeom prst="rect">
            <a:avLst/>
          </a:prstGeom>
        </p:spPr>
      </p:pic>
      <p:sp>
        <p:nvSpPr>
          <p:cNvPr id="12" name="TextBox 11"/>
          <p:cNvSpPr txBox="1"/>
          <p:nvPr/>
        </p:nvSpPr>
        <p:spPr>
          <a:xfrm>
            <a:off x="2758350" y="6123395"/>
            <a:ext cx="7362913" cy="369332"/>
          </a:xfrm>
          <a:prstGeom prst="rect">
            <a:avLst/>
          </a:prstGeom>
          <a:noFill/>
        </p:spPr>
        <p:txBody>
          <a:bodyPr wrap="none" rtlCol="0">
            <a:spAutoFit/>
          </a:bodyPr>
          <a:lstStyle/>
          <a:p>
            <a:r>
              <a:rPr lang="en-US" dirty="0" smtClean="0"/>
              <a:t>Fig. </a:t>
            </a:r>
            <a:r>
              <a:rPr lang="en-US" dirty="0"/>
              <a:t>7</a:t>
            </a:r>
            <a:r>
              <a:rPr lang="en-US" dirty="0" smtClean="0"/>
              <a:t> Image 1 with it’s high and low frequency components filtered</a:t>
            </a:r>
            <a:endParaRPr lang="en-US" dirty="0"/>
          </a:p>
        </p:txBody>
      </p:sp>
    </p:spTree>
    <p:extLst>
      <p:ext uri="{BB962C8B-B14F-4D97-AF65-F5344CB8AC3E}">
        <p14:creationId xmlns:p14="http://schemas.microsoft.com/office/powerpoint/2010/main" val="11630886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6303" y="59830"/>
            <a:ext cx="11479427" cy="769441"/>
          </a:xfrm>
          <a:prstGeom prst="rect">
            <a:avLst/>
          </a:prstGeom>
          <a:noFill/>
        </p:spPr>
        <p:txBody>
          <a:bodyPr wrap="square" rtlCol="0">
            <a:spAutoFit/>
          </a:bodyPr>
          <a:lstStyle/>
          <a:p>
            <a:r>
              <a:rPr lang="en-US" sz="4400" dirty="0" smtClean="0">
                <a:latin typeface="Helvetica Neue" charset="0"/>
                <a:ea typeface="Helvetica Neue" charset="0"/>
                <a:cs typeface="Helvetica Neue" charset="0"/>
              </a:rPr>
              <a:t>Score Results</a:t>
            </a:r>
            <a:endParaRPr lang="en-US" sz="4400" dirty="0" smtClean="0">
              <a:latin typeface="Helvetica Neue" charset="0"/>
              <a:ea typeface="Helvetica Neue" charset="0"/>
              <a:cs typeface="Helvetica Neue" charset="0"/>
            </a:endParaRPr>
          </a:p>
        </p:txBody>
      </p:sp>
      <p:sp>
        <p:nvSpPr>
          <p:cNvPr id="9" name="TextBox 8"/>
          <p:cNvSpPr txBox="1"/>
          <p:nvPr/>
        </p:nvSpPr>
        <p:spPr>
          <a:xfrm>
            <a:off x="763886" y="916882"/>
            <a:ext cx="11351843" cy="2862322"/>
          </a:xfrm>
          <a:prstGeom prst="rect">
            <a:avLst/>
          </a:prstGeom>
          <a:noFill/>
        </p:spPr>
        <p:txBody>
          <a:bodyPr wrap="square" rtlCol="0">
            <a:spAutoFit/>
          </a:bodyPr>
          <a:lstStyle/>
          <a:p>
            <a:r>
              <a:rPr lang="en-CA" dirty="0" smtClean="0"/>
              <a:t>In all cases the original image shows the highest score. This is intuitive sinc</a:t>
            </a:r>
            <a:r>
              <a:rPr lang="en-CA" dirty="0" smtClean="0"/>
              <a:t>e the other images are filtered versions of the original image, thus some high frequency components were filtered out.</a:t>
            </a:r>
          </a:p>
          <a:p>
            <a:endParaRPr lang="en-CA" dirty="0"/>
          </a:p>
          <a:p>
            <a:r>
              <a:rPr lang="en-CA" dirty="0" smtClean="0"/>
              <a:t>My algorithm is proven to work since for images with filtered high frequency values (meaning high </a:t>
            </a:r>
            <a:r>
              <a:rPr lang="en-CA" dirty="0" err="1" smtClean="0"/>
              <a:t>freq</a:t>
            </a:r>
            <a:r>
              <a:rPr lang="en-CA" dirty="0" smtClean="0"/>
              <a:t> was removed) gives an output of near 0 value. While images with low </a:t>
            </a:r>
            <a:r>
              <a:rPr lang="en-CA" dirty="0" err="1" smtClean="0"/>
              <a:t>freq</a:t>
            </a:r>
            <a:r>
              <a:rPr lang="en-CA" dirty="0" smtClean="0"/>
              <a:t> components filtered out give larger values typically &gt;40. In all cases these images are “low” frequency images since neither oar </a:t>
            </a:r>
            <a:r>
              <a:rPr lang="en-CA" dirty="0" err="1" smtClean="0"/>
              <a:t>aboe</a:t>
            </a:r>
            <a:r>
              <a:rPr lang="en-CA" dirty="0" smtClean="0"/>
              <a:t> 50, but the results do show that the filtered low </a:t>
            </a:r>
            <a:r>
              <a:rPr lang="en-CA" dirty="0" err="1" smtClean="0"/>
              <a:t>freq</a:t>
            </a:r>
            <a:r>
              <a:rPr lang="en-CA" dirty="0" smtClean="0"/>
              <a:t> image has MORE high </a:t>
            </a:r>
            <a:r>
              <a:rPr lang="en-CA" dirty="0" err="1" smtClean="0"/>
              <a:t>freq</a:t>
            </a:r>
            <a:r>
              <a:rPr lang="en-CA" dirty="0" smtClean="0"/>
              <a:t> components and thus a higher score.</a:t>
            </a:r>
            <a:endParaRPr lang="en-CA" dirty="0" smtClean="0"/>
          </a:p>
          <a:p>
            <a:endParaRPr lang="en-US" dirty="0" smtClean="0"/>
          </a:p>
          <a:p>
            <a:endParaRPr lang="en-US" dirty="0"/>
          </a:p>
        </p:txBody>
      </p:sp>
      <p:sp>
        <p:nvSpPr>
          <p:cNvPr id="4" name="TextBox 3"/>
          <p:cNvSpPr txBox="1"/>
          <p:nvPr/>
        </p:nvSpPr>
        <p:spPr>
          <a:xfrm>
            <a:off x="5646821" y="2943726"/>
            <a:ext cx="65" cy="276999"/>
          </a:xfrm>
          <a:prstGeom prst="rect">
            <a:avLst/>
          </a:prstGeom>
          <a:noFill/>
        </p:spPr>
        <p:txBody>
          <a:bodyPr wrap="none" lIns="0" tIns="0" rIns="0" bIns="0" rtlCol="0">
            <a:spAutoFit/>
          </a:bodyPr>
          <a:lstStyle/>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2305" y="4047240"/>
            <a:ext cx="8585200" cy="1866900"/>
          </a:xfrm>
          <a:prstGeom prst="rect">
            <a:avLst/>
          </a:prstGeom>
        </p:spPr>
      </p:pic>
      <p:sp>
        <p:nvSpPr>
          <p:cNvPr id="10" name="TextBox 9"/>
          <p:cNvSpPr txBox="1"/>
          <p:nvPr/>
        </p:nvSpPr>
        <p:spPr>
          <a:xfrm>
            <a:off x="3624301" y="6114849"/>
            <a:ext cx="5673348" cy="369332"/>
          </a:xfrm>
          <a:prstGeom prst="rect">
            <a:avLst/>
          </a:prstGeom>
          <a:noFill/>
        </p:spPr>
        <p:txBody>
          <a:bodyPr wrap="none" rtlCol="0">
            <a:spAutoFit/>
          </a:bodyPr>
          <a:lstStyle/>
          <a:p>
            <a:r>
              <a:rPr lang="en-US" dirty="0" smtClean="0"/>
              <a:t>Fig. </a:t>
            </a:r>
            <a:r>
              <a:rPr lang="en-US" dirty="0" smtClean="0"/>
              <a:t>8 Results of High Frequency Scoring algorithm</a:t>
            </a:r>
            <a:endParaRPr lang="en-US" dirty="0"/>
          </a:p>
        </p:txBody>
      </p:sp>
    </p:spTree>
    <p:extLst>
      <p:ext uri="{BB962C8B-B14F-4D97-AF65-F5344CB8AC3E}">
        <p14:creationId xmlns:p14="http://schemas.microsoft.com/office/powerpoint/2010/main" val="11892334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05481" y="59830"/>
            <a:ext cx="11479427" cy="769441"/>
          </a:xfrm>
          <a:prstGeom prst="rect">
            <a:avLst/>
          </a:prstGeom>
          <a:noFill/>
        </p:spPr>
        <p:txBody>
          <a:bodyPr wrap="square" rtlCol="0">
            <a:spAutoFit/>
          </a:bodyPr>
          <a:lstStyle/>
          <a:p>
            <a:r>
              <a:rPr lang="en-US" sz="4400" dirty="0" smtClean="0">
                <a:latin typeface="Helvetica Neue" charset="0"/>
                <a:ea typeface="Helvetica Neue" charset="0"/>
                <a:cs typeface="Helvetica Neue" charset="0"/>
              </a:rPr>
              <a:t>Project Overview</a:t>
            </a:r>
          </a:p>
        </p:txBody>
      </p:sp>
      <p:sp>
        <p:nvSpPr>
          <p:cNvPr id="9" name="TextBox 8"/>
          <p:cNvSpPr txBox="1"/>
          <p:nvPr/>
        </p:nvSpPr>
        <p:spPr>
          <a:xfrm>
            <a:off x="914400" y="922015"/>
            <a:ext cx="11277600" cy="1754326"/>
          </a:xfrm>
          <a:prstGeom prst="rect">
            <a:avLst/>
          </a:prstGeom>
          <a:noFill/>
        </p:spPr>
        <p:txBody>
          <a:bodyPr wrap="square" rtlCol="0">
            <a:spAutoFit/>
          </a:bodyPr>
          <a:lstStyle/>
          <a:p>
            <a:r>
              <a:rPr lang="en-CA" dirty="0" smtClean="0"/>
              <a:t>In this project I implemented </a:t>
            </a:r>
            <a:r>
              <a:rPr lang="en-CA" dirty="0" smtClean="0"/>
              <a:t>an algorithm that can determine if an image is predominantly low frequency vs predominantly high frequency. The image will be given a score between 0-100 where if a score is &gt; 50 it is a low frequency image and if it’s &lt; 50 it is a high frequency image. </a:t>
            </a:r>
            <a:r>
              <a:rPr lang="en-US" dirty="0"/>
              <a:t/>
            </a:r>
            <a:br>
              <a:rPr lang="en-US" dirty="0"/>
            </a:br>
            <a:endParaRPr lang="en-US" dirty="0"/>
          </a:p>
          <a:p>
            <a:endParaRPr lang="en-US" dirty="0"/>
          </a:p>
          <a:p>
            <a:endParaRPr lang="en-US" dirty="0"/>
          </a:p>
        </p:txBody>
      </p:sp>
    </p:spTree>
    <p:extLst>
      <p:ext uri="{BB962C8B-B14F-4D97-AF65-F5344CB8AC3E}">
        <p14:creationId xmlns:p14="http://schemas.microsoft.com/office/powerpoint/2010/main" val="277339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6303" y="59830"/>
            <a:ext cx="11479427" cy="769441"/>
          </a:xfrm>
          <a:prstGeom prst="rect">
            <a:avLst/>
          </a:prstGeom>
          <a:noFill/>
        </p:spPr>
        <p:txBody>
          <a:bodyPr wrap="square" rtlCol="0">
            <a:spAutoFit/>
          </a:bodyPr>
          <a:lstStyle/>
          <a:p>
            <a:r>
              <a:rPr lang="en-US" sz="4400" dirty="0" smtClean="0">
                <a:latin typeface="Helvetica Neue" charset="0"/>
                <a:ea typeface="Helvetica Neue" charset="0"/>
                <a:cs typeface="Helvetica Neue" charset="0"/>
              </a:rPr>
              <a:t>MATLAB: FFT2 &amp; FFT Shift</a:t>
            </a:r>
            <a:endParaRPr lang="en-US" sz="4400" dirty="0" smtClean="0">
              <a:latin typeface="Helvetica Neue" charset="0"/>
              <a:ea typeface="Helvetica Neue" charset="0"/>
              <a:cs typeface="Helvetica Neue" charset="0"/>
            </a:endParaRPr>
          </a:p>
        </p:txBody>
      </p:sp>
      <p:sp>
        <p:nvSpPr>
          <p:cNvPr id="9" name="TextBox 8"/>
          <p:cNvSpPr txBox="1"/>
          <p:nvPr/>
        </p:nvSpPr>
        <p:spPr>
          <a:xfrm>
            <a:off x="763886" y="916882"/>
            <a:ext cx="10861589" cy="2585323"/>
          </a:xfrm>
          <a:prstGeom prst="rect">
            <a:avLst/>
          </a:prstGeom>
          <a:noFill/>
        </p:spPr>
        <p:txBody>
          <a:bodyPr wrap="square" rtlCol="0">
            <a:spAutoFit/>
          </a:bodyPr>
          <a:lstStyle/>
          <a:p>
            <a:r>
              <a:rPr lang="en-CA" dirty="0" smtClean="0"/>
              <a:t>In order to measure an image’s frequency, we need to convert the image matrix into the frequency domain. This can be done with MATLAB’s FFT2 function which takes an </a:t>
            </a:r>
            <a:r>
              <a:rPr lang="en-CA" dirty="0" err="1" smtClean="0"/>
              <a:t>MxN</a:t>
            </a:r>
            <a:r>
              <a:rPr lang="en-CA" dirty="0" smtClean="0"/>
              <a:t> image and calculates the two-dimensional Discrete Fourier Transform. The output from an FFT2 will have the high-frequency components in the center of the matrix, while the low Frequency components are spread to the corners. By using MATLAB’s </a:t>
            </a:r>
            <a:r>
              <a:rPr lang="en-CA" dirty="0" err="1" smtClean="0"/>
              <a:t>fftshift</a:t>
            </a:r>
            <a:r>
              <a:rPr lang="en-CA" dirty="0" smtClean="0"/>
              <a:t> function we can swap the corner pieces with the center to move low frequency to the center and high frequency to the edges. This will be necessary for filtering.</a:t>
            </a:r>
            <a:endParaRPr lang="en-CA" dirty="0" smtClean="0"/>
          </a:p>
          <a:p>
            <a:endParaRPr lang="en-US" dirty="0" smtClean="0"/>
          </a:p>
          <a:p>
            <a:endParaRPr lang="en-US" dirty="0"/>
          </a:p>
        </p:txBody>
      </p:sp>
      <p:sp>
        <p:nvSpPr>
          <p:cNvPr id="11" name="TextBox 10"/>
          <p:cNvSpPr txBox="1"/>
          <p:nvPr/>
        </p:nvSpPr>
        <p:spPr>
          <a:xfrm>
            <a:off x="2102265" y="5934670"/>
            <a:ext cx="7973226" cy="923330"/>
          </a:xfrm>
          <a:prstGeom prst="rect">
            <a:avLst/>
          </a:prstGeom>
          <a:noFill/>
        </p:spPr>
        <p:txBody>
          <a:bodyPr wrap="square" rtlCol="0">
            <a:spAutoFit/>
          </a:bodyPr>
          <a:lstStyle/>
          <a:p>
            <a:r>
              <a:rPr lang="en-US" dirty="0" smtClean="0"/>
              <a:t>Fig. 1</a:t>
            </a:r>
            <a:r>
              <a:rPr lang="en-US" dirty="0" smtClean="0"/>
              <a:t>: </a:t>
            </a:r>
            <a:r>
              <a:rPr lang="en-US" dirty="0" smtClean="0"/>
              <a:t>The left image shows the output of an FFT with high frequency components centered. While the right image shows the result of shifting this FFT output</a:t>
            </a:r>
            <a:endParaRPr lang="en-US" dirty="0"/>
          </a:p>
        </p:txBody>
      </p:sp>
      <p:sp>
        <p:nvSpPr>
          <p:cNvPr id="4" name="TextBox 3"/>
          <p:cNvSpPr txBox="1"/>
          <p:nvPr/>
        </p:nvSpPr>
        <p:spPr>
          <a:xfrm>
            <a:off x="5646821" y="2943726"/>
            <a:ext cx="65" cy="276999"/>
          </a:xfrm>
          <a:prstGeom prst="rect">
            <a:avLst/>
          </a:prstGeom>
          <a:noFill/>
        </p:spPr>
        <p:txBody>
          <a:bodyPr wrap="none" lIns="0" tIns="0" rIns="0" bIns="0" rtlCol="0">
            <a:spAutoFit/>
          </a:bodyPr>
          <a:lstStyle/>
          <a:p>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1923" y="2859006"/>
            <a:ext cx="3031199" cy="3031199"/>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48161" y="2859007"/>
            <a:ext cx="3039810" cy="3031199"/>
          </a:xfrm>
          <a:prstGeom prst="rect">
            <a:avLst/>
          </a:prstGeom>
        </p:spPr>
      </p:pic>
    </p:spTree>
    <p:extLst>
      <p:ext uri="{BB962C8B-B14F-4D97-AF65-F5344CB8AC3E}">
        <p14:creationId xmlns:p14="http://schemas.microsoft.com/office/powerpoint/2010/main" val="1329239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6303" y="59830"/>
            <a:ext cx="11479427" cy="769441"/>
          </a:xfrm>
          <a:prstGeom prst="rect">
            <a:avLst/>
          </a:prstGeom>
          <a:noFill/>
        </p:spPr>
        <p:txBody>
          <a:bodyPr wrap="square" rtlCol="0">
            <a:spAutoFit/>
          </a:bodyPr>
          <a:lstStyle/>
          <a:p>
            <a:r>
              <a:rPr lang="en-US" sz="4400" dirty="0" smtClean="0">
                <a:latin typeface="Helvetica Neue" charset="0"/>
                <a:ea typeface="Helvetica Neue" charset="0"/>
                <a:cs typeface="Helvetica Neue" charset="0"/>
              </a:rPr>
              <a:t>Low &amp; High Frequency Filter</a:t>
            </a:r>
            <a:endParaRPr lang="en-US" sz="4400" dirty="0" smtClean="0">
              <a:latin typeface="Helvetica Neue" charset="0"/>
              <a:ea typeface="Helvetica Neue" charset="0"/>
              <a:cs typeface="Helvetica Neue" charset="0"/>
            </a:endParaRPr>
          </a:p>
        </p:txBody>
      </p:sp>
      <p:sp>
        <p:nvSpPr>
          <p:cNvPr id="9" name="TextBox 8"/>
          <p:cNvSpPr txBox="1"/>
          <p:nvPr/>
        </p:nvSpPr>
        <p:spPr>
          <a:xfrm>
            <a:off x="763886" y="916882"/>
            <a:ext cx="10861589" cy="2862322"/>
          </a:xfrm>
          <a:prstGeom prst="rect">
            <a:avLst/>
          </a:prstGeom>
          <a:noFill/>
        </p:spPr>
        <p:txBody>
          <a:bodyPr wrap="square" rtlCol="0">
            <a:spAutoFit/>
          </a:bodyPr>
          <a:lstStyle/>
          <a:p>
            <a:r>
              <a:rPr lang="en-CA" dirty="0" smtClean="0"/>
              <a:t>To filter an image we simply create a circular filter, which will only capture the center values of a frequency matrix. The strategy is to apply this filter to a low-</a:t>
            </a:r>
            <a:r>
              <a:rPr lang="en-CA" dirty="0" err="1" smtClean="0"/>
              <a:t>freq</a:t>
            </a:r>
            <a:r>
              <a:rPr lang="en-CA" dirty="0" smtClean="0"/>
              <a:t> centered matrix or high-</a:t>
            </a:r>
            <a:r>
              <a:rPr lang="en-CA" dirty="0" err="1" smtClean="0"/>
              <a:t>freq</a:t>
            </a:r>
            <a:r>
              <a:rPr lang="en-CA" dirty="0" smtClean="0"/>
              <a:t> centered matrix, thus filtering out the non desired frequencies. We will then apply the inverse FFT transform to return to our newly filtered image. For design purposes, I selected a circular filter of with diameter of about 10% of the image’s width and length. I tried values of various sizes, however the smaller the diameter the better the result. This is because the high frequency values are centered therefore the larger the diameter of the filter, the more lower frequency values filtered out which leads to inaccurate results.</a:t>
            </a:r>
            <a:endParaRPr lang="en-CA" dirty="0" smtClean="0"/>
          </a:p>
          <a:p>
            <a:endParaRPr lang="en-US" dirty="0" smtClean="0"/>
          </a:p>
          <a:p>
            <a:endParaRPr lang="en-US" dirty="0"/>
          </a:p>
        </p:txBody>
      </p:sp>
      <p:sp>
        <p:nvSpPr>
          <p:cNvPr id="11" name="TextBox 10"/>
          <p:cNvSpPr txBox="1"/>
          <p:nvPr/>
        </p:nvSpPr>
        <p:spPr>
          <a:xfrm>
            <a:off x="1501905" y="6073073"/>
            <a:ext cx="10467930" cy="369332"/>
          </a:xfrm>
          <a:prstGeom prst="rect">
            <a:avLst/>
          </a:prstGeom>
          <a:noFill/>
        </p:spPr>
        <p:txBody>
          <a:bodyPr wrap="none" rtlCol="0">
            <a:spAutoFit/>
          </a:bodyPr>
          <a:lstStyle/>
          <a:p>
            <a:r>
              <a:rPr lang="en-US" dirty="0" smtClean="0"/>
              <a:t>Fig. 2 </a:t>
            </a:r>
            <a:r>
              <a:rPr lang="en-US" dirty="0" smtClean="0"/>
              <a:t>Frequency Filtering Methodology, applying a mask to filter out the undesired Frequencies</a:t>
            </a:r>
            <a:endParaRPr lang="en-US" dirty="0"/>
          </a:p>
        </p:txBody>
      </p:sp>
      <p:sp>
        <p:nvSpPr>
          <p:cNvPr id="4" name="TextBox 3"/>
          <p:cNvSpPr txBox="1"/>
          <p:nvPr/>
        </p:nvSpPr>
        <p:spPr>
          <a:xfrm>
            <a:off x="5646821" y="2943726"/>
            <a:ext cx="65" cy="276999"/>
          </a:xfrm>
          <a:prstGeom prst="rect">
            <a:avLst/>
          </a:prstGeom>
          <a:noFill/>
        </p:spPr>
        <p:txBody>
          <a:bodyPr wrap="none" lIns="0" tIns="0" rIns="0" bIns="0" rtlCol="0">
            <a:spAutoFit/>
          </a:bodyPr>
          <a:lstStyle/>
          <a:p>
            <a:endParaRPr lang="en-US" dirty="0"/>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61222" y="3370117"/>
            <a:ext cx="2478218" cy="2485464"/>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97823" y="3387570"/>
            <a:ext cx="2503883" cy="2468011"/>
          </a:xfrm>
          <a:prstGeom prst="rect">
            <a:avLst/>
          </a:prstGeom>
        </p:spPr>
      </p:pic>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0075" y="3383680"/>
            <a:ext cx="2428661" cy="2471901"/>
          </a:xfrm>
          <a:prstGeom prst="rect">
            <a:avLst/>
          </a:prstGeom>
        </p:spPr>
      </p:pic>
      <p:cxnSp>
        <p:nvCxnSpPr>
          <p:cNvPr id="16" name="Straight Arrow Connector 15"/>
          <p:cNvCxnSpPr/>
          <p:nvPr/>
        </p:nvCxnSpPr>
        <p:spPr>
          <a:xfrm>
            <a:off x="4146397" y="4304055"/>
            <a:ext cx="999858" cy="8546"/>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cxnSp>
        <p:nvCxnSpPr>
          <p:cNvPr id="18" name="Straight Arrow Connector 17"/>
          <p:cNvCxnSpPr/>
          <p:nvPr/>
        </p:nvCxnSpPr>
        <p:spPr>
          <a:xfrm>
            <a:off x="7893697" y="4326614"/>
            <a:ext cx="999858" cy="8546"/>
          </a:xfrm>
          <a:prstGeom prst="straightConnector1">
            <a:avLst/>
          </a:prstGeom>
          <a:ln>
            <a:tailEnd type="triangle"/>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1072075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6303" y="59830"/>
            <a:ext cx="11479427" cy="769441"/>
          </a:xfrm>
          <a:prstGeom prst="rect">
            <a:avLst/>
          </a:prstGeom>
          <a:noFill/>
        </p:spPr>
        <p:txBody>
          <a:bodyPr wrap="square" rtlCol="0">
            <a:spAutoFit/>
          </a:bodyPr>
          <a:lstStyle/>
          <a:p>
            <a:r>
              <a:rPr lang="en-US" sz="4400" dirty="0" smtClean="0">
                <a:latin typeface="Helvetica Neue" charset="0"/>
                <a:ea typeface="Helvetica Neue" charset="0"/>
                <a:cs typeface="Helvetica Neue" charset="0"/>
              </a:rPr>
              <a:t>Algorithm Frequency Scoring</a:t>
            </a:r>
            <a:endParaRPr lang="en-US" sz="4400" dirty="0" smtClean="0">
              <a:latin typeface="Helvetica Neue" charset="0"/>
              <a:ea typeface="Helvetica Neue" charset="0"/>
              <a:cs typeface="Helvetica Neue" charset="0"/>
            </a:endParaRPr>
          </a:p>
        </p:txBody>
      </p:sp>
      <p:sp>
        <p:nvSpPr>
          <p:cNvPr id="9" name="TextBox 8"/>
          <p:cNvSpPr txBox="1"/>
          <p:nvPr/>
        </p:nvSpPr>
        <p:spPr>
          <a:xfrm>
            <a:off x="763887" y="916882"/>
            <a:ext cx="11072038" cy="2585323"/>
          </a:xfrm>
          <a:prstGeom prst="rect">
            <a:avLst/>
          </a:prstGeom>
          <a:noFill/>
        </p:spPr>
        <p:txBody>
          <a:bodyPr wrap="square" rtlCol="0">
            <a:spAutoFit/>
          </a:bodyPr>
          <a:lstStyle/>
          <a:p>
            <a:r>
              <a:rPr lang="en-CA" dirty="0" smtClean="0"/>
              <a:t>Before I shifting the matrix, I have values in the frequency domain with real and imaginary values. I choose to only look at the real components, and sum all the values in the centered circle which contains the High Frequency components. I then divide the sum by the maximum possible value of the sum, which is if the entire circular area was high frequency (value of 1). From there I will have an estimate if the image is high or low frequency. It is important to know that the accuracy of this method will heavily depend on the size of the sampled center circle, for that reason I will only concentrate on a smaller centered circle of 10% length and 10% width of the of the entire image. This will improve accuracies since high frequencies are centered after FFT2.</a:t>
            </a:r>
            <a:endParaRPr lang="en-US" dirty="0" smtClean="0"/>
          </a:p>
          <a:p>
            <a:endParaRPr lang="en-US" dirty="0"/>
          </a:p>
        </p:txBody>
      </p:sp>
      <p:sp>
        <p:nvSpPr>
          <p:cNvPr id="11" name="TextBox 10"/>
          <p:cNvSpPr txBox="1"/>
          <p:nvPr/>
        </p:nvSpPr>
        <p:spPr>
          <a:xfrm>
            <a:off x="4642626" y="6139491"/>
            <a:ext cx="7218643" cy="369332"/>
          </a:xfrm>
          <a:prstGeom prst="rect">
            <a:avLst/>
          </a:prstGeom>
          <a:noFill/>
        </p:spPr>
        <p:txBody>
          <a:bodyPr wrap="none" rtlCol="0">
            <a:spAutoFit/>
          </a:bodyPr>
          <a:lstStyle/>
          <a:p>
            <a:r>
              <a:rPr lang="en-US" dirty="0" smtClean="0"/>
              <a:t>Fig. 3 </a:t>
            </a:r>
            <a:r>
              <a:rPr lang="en-US" dirty="0" smtClean="0"/>
              <a:t>Scoring will only look at summing the high </a:t>
            </a:r>
            <a:r>
              <a:rPr lang="en-US" dirty="0" err="1" smtClean="0"/>
              <a:t>Freq</a:t>
            </a:r>
            <a:r>
              <a:rPr lang="en-US" dirty="0" smtClean="0"/>
              <a:t> component</a:t>
            </a:r>
            <a:endParaRPr lang="en-US" dirty="0"/>
          </a:p>
        </p:txBody>
      </p:sp>
      <p:sp>
        <p:nvSpPr>
          <p:cNvPr id="4" name="TextBox 3"/>
          <p:cNvSpPr txBox="1"/>
          <p:nvPr/>
        </p:nvSpPr>
        <p:spPr>
          <a:xfrm>
            <a:off x="5646821" y="2943726"/>
            <a:ext cx="65" cy="276999"/>
          </a:xfrm>
          <a:prstGeom prst="rect">
            <a:avLst/>
          </a:prstGeom>
          <a:noFill/>
        </p:spPr>
        <p:txBody>
          <a:bodyPr wrap="none" lIns="0" tIns="0" rIns="0" bIns="0" rtlCol="0">
            <a:spAutoFit/>
          </a:bodyPr>
          <a:lstStyle/>
          <a:p>
            <a:endParaRPr lang="en-US" dirty="0"/>
          </a:p>
        </p:txBody>
      </p:sp>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9154" y="3477624"/>
            <a:ext cx="3039810" cy="3031199"/>
          </a:xfrm>
          <a:prstGeom prst="rect">
            <a:avLst/>
          </a:prstGeom>
        </p:spPr>
      </p:pic>
    </p:spTree>
    <p:extLst>
      <p:ext uri="{BB962C8B-B14F-4D97-AF65-F5344CB8AC3E}">
        <p14:creationId xmlns:p14="http://schemas.microsoft.com/office/powerpoint/2010/main" val="2140816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6303" y="59830"/>
            <a:ext cx="11479427" cy="769441"/>
          </a:xfrm>
          <a:prstGeom prst="rect">
            <a:avLst/>
          </a:prstGeom>
          <a:noFill/>
        </p:spPr>
        <p:txBody>
          <a:bodyPr wrap="square" rtlCol="0">
            <a:spAutoFit/>
          </a:bodyPr>
          <a:lstStyle/>
          <a:p>
            <a:r>
              <a:rPr lang="en-US" sz="4400" dirty="0" smtClean="0">
                <a:latin typeface="Helvetica Neue" charset="0"/>
                <a:ea typeface="Helvetica Neue" charset="0"/>
                <a:cs typeface="Helvetica Neue" charset="0"/>
              </a:rPr>
              <a:t>Frequency Filtering </a:t>
            </a:r>
            <a:r>
              <a:rPr lang="en-US" sz="4400" dirty="0" smtClean="0">
                <a:latin typeface="Helvetica Neue" charset="0"/>
                <a:ea typeface="Helvetica Neue" charset="0"/>
                <a:cs typeface="Helvetica Neue" charset="0"/>
              </a:rPr>
              <a:t>Results</a:t>
            </a:r>
            <a:endParaRPr lang="en-US" sz="4400" dirty="0" smtClean="0">
              <a:latin typeface="Helvetica Neue" charset="0"/>
              <a:ea typeface="Helvetica Neue" charset="0"/>
              <a:cs typeface="Helvetica Neue" charset="0"/>
            </a:endParaRPr>
          </a:p>
        </p:txBody>
      </p:sp>
      <p:sp>
        <p:nvSpPr>
          <p:cNvPr id="4" name="TextBox 3"/>
          <p:cNvSpPr txBox="1"/>
          <p:nvPr/>
        </p:nvSpPr>
        <p:spPr>
          <a:xfrm>
            <a:off x="5646821" y="2943726"/>
            <a:ext cx="65" cy="276999"/>
          </a:xfrm>
          <a:prstGeom prst="rect">
            <a:avLst/>
          </a:prstGeom>
          <a:noFill/>
        </p:spPr>
        <p:txBody>
          <a:bodyPr wrap="none" lIns="0" tIns="0" rIns="0" bIns="0" rtlCol="0">
            <a:spAutoFit/>
          </a:bodyPr>
          <a:lstStyle/>
          <a:p>
            <a:endParaRPr lang="en-US" dirty="0"/>
          </a:p>
        </p:txBody>
      </p:sp>
      <p:sp>
        <p:nvSpPr>
          <p:cNvPr id="6" name="TextBox 5"/>
          <p:cNvSpPr txBox="1"/>
          <p:nvPr/>
        </p:nvSpPr>
        <p:spPr>
          <a:xfrm>
            <a:off x="763886" y="916882"/>
            <a:ext cx="10861589" cy="2585323"/>
          </a:xfrm>
          <a:prstGeom prst="rect">
            <a:avLst/>
          </a:prstGeom>
          <a:noFill/>
        </p:spPr>
        <p:txBody>
          <a:bodyPr wrap="square" rtlCol="0">
            <a:spAutoFit/>
          </a:bodyPr>
          <a:lstStyle/>
          <a:p>
            <a:r>
              <a:rPr lang="en-CA" dirty="0" smtClean="0"/>
              <a:t>When filtering out all HIGH Frequency components, we are essentially removing the sharp edges from the image. This can be shown by subtracting the original image with the filtered image. Thus we can see exactly the components that were filtered out. </a:t>
            </a:r>
            <a:r>
              <a:rPr lang="en-CA" dirty="0" smtClean="0"/>
              <a:t>If we simply display the filtered image, it might be difficult to see the impact of my algorithm if an image has minimal sharp edges.</a:t>
            </a:r>
          </a:p>
          <a:p>
            <a:endParaRPr lang="en-CA" dirty="0"/>
          </a:p>
          <a:p>
            <a:r>
              <a:rPr lang="en-CA" dirty="0" smtClean="0"/>
              <a:t>When filtering out all LOW Frequency components, we are removing all NON-edges from the image, therefore by displaying the filtered image we will see the edges of the image.</a:t>
            </a:r>
          </a:p>
          <a:p>
            <a:endParaRPr lang="en-CA" dirty="0" smtClean="0"/>
          </a:p>
          <a:p>
            <a:r>
              <a:rPr lang="en-CA" dirty="0" smtClean="0"/>
              <a:t>Several samples are shown in the next few slides.</a:t>
            </a:r>
            <a:endParaRPr lang="en-US" dirty="0"/>
          </a:p>
        </p:txBody>
      </p:sp>
    </p:spTree>
    <p:extLst>
      <p:ext uri="{BB962C8B-B14F-4D97-AF65-F5344CB8AC3E}">
        <p14:creationId xmlns:p14="http://schemas.microsoft.com/office/powerpoint/2010/main" val="4854921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6303" y="59830"/>
            <a:ext cx="11479427" cy="769441"/>
          </a:xfrm>
          <a:prstGeom prst="rect">
            <a:avLst/>
          </a:prstGeom>
          <a:noFill/>
        </p:spPr>
        <p:txBody>
          <a:bodyPr wrap="square" rtlCol="0">
            <a:spAutoFit/>
          </a:bodyPr>
          <a:lstStyle/>
          <a:p>
            <a:r>
              <a:rPr lang="en-US" sz="4400" dirty="0" smtClean="0">
                <a:latin typeface="Helvetica Neue" charset="0"/>
                <a:ea typeface="Helvetica Neue" charset="0"/>
                <a:cs typeface="Helvetica Neue" charset="0"/>
              </a:rPr>
              <a:t>Creating Images: Image 1</a:t>
            </a:r>
            <a:endParaRPr lang="en-US" sz="4400" dirty="0" smtClean="0">
              <a:latin typeface="Helvetica Neue" charset="0"/>
              <a:ea typeface="Helvetica Neue" charset="0"/>
              <a:cs typeface="Helvetica Neue" charset="0"/>
            </a:endParaRPr>
          </a:p>
        </p:txBody>
      </p:sp>
      <p:sp>
        <p:nvSpPr>
          <p:cNvPr id="9" name="TextBox 8"/>
          <p:cNvSpPr txBox="1"/>
          <p:nvPr/>
        </p:nvSpPr>
        <p:spPr>
          <a:xfrm>
            <a:off x="763886" y="916882"/>
            <a:ext cx="11351843" cy="1200329"/>
          </a:xfrm>
          <a:prstGeom prst="rect">
            <a:avLst/>
          </a:prstGeom>
          <a:noFill/>
        </p:spPr>
        <p:txBody>
          <a:bodyPr wrap="square" rtlCol="0">
            <a:spAutoFit/>
          </a:bodyPr>
          <a:lstStyle/>
          <a:p>
            <a:r>
              <a:rPr lang="en-CA" dirty="0" smtClean="0"/>
              <a:t>Using my “</a:t>
            </a:r>
            <a:r>
              <a:rPr lang="en-CA" dirty="0" err="1" smtClean="0"/>
              <a:t>freqAnalyzer</a:t>
            </a:r>
            <a:r>
              <a:rPr lang="en-CA" dirty="0" smtClean="0"/>
              <a:t> function”, I take in an image and output a low frequency and high frequency image filtered version of the same image. </a:t>
            </a:r>
            <a:endParaRPr lang="en-CA" dirty="0" smtClean="0"/>
          </a:p>
          <a:p>
            <a:endParaRPr lang="en-US" dirty="0" smtClean="0"/>
          </a:p>
          <a:p>
            <a:endParaRPr lang="en-US" dirty="0"/>
          </a:p>
        </p:txBody>
      </p:sp>
      <p:sp>
        <p:nvSpPr>
          <p:cNvPr id="4" name="TextBox 3"/>
          <p:cNvSpPr txBox="1"/>
          <p:nvPr/>
        </p:nvSpPr>
        <p:spPr>
          <a:xfrm>
            <a:off x="5646821" y="2943726"/>
            <a:ext cx="65" cy="276999"/>
          </a:xfrm>
          <a:prstGeom prst="rect">
            <a:avLst/>
          </a:prstGeom>
          <a:noFill/>
        </p:spPr>
        <p:txBody>
          <a:bodyPr wrap="none" lIns="0" tIns="0" rIns="0" bIns="0" rtlCol="0">
            <a:spAutoFit/>
          </a:bodyPr>
          <a:lstStyle/>
          <a:p>
            <a:endParaRPr lang="en-US" dirty="0"/>
          </a:p>
        </p:txBody>
      </p:sp>
      <p:sp>
        <p:nvSpPr>
          <p:cNvPr id="10" name="TextBox 9"/>
          <p:cNvSpPr txBox="1"/>
          <p:nvPr/>
        </p:nvSpPr>
        <p:spPr>
          <a:xfrm>
            <a:off x="2758350" y="6123395"/>
            <a:ext cx="7362913" cy="369332"/>
          </a:xfrm>
          <a:prstGeom prst="rect">
            <a:avLst/>
          </a:prstGeom>
          <a:noFill/>
        </p:spPr>
        <p:txBody>
          <a:bodyPr wrap="none" rtlCol="0">
            <a:spAutoFit/>
          </a:bodyPr>
          <a:lstStyle/>
          <a:p>
            <a:r>
              <a:rPr lang="en-US" dirty="0" smtClean="0"/>
              <a:t>Fig. </a:t>
            </a:r>
            <a:r>
              <a:rPr lang="en-US" dirty="0" smtClean="0"/>
              <a:t>4 Image 1 with it’s high and low frequency components filtered</a:t>
            </a:r>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886" y="2450604"/>
            <a:ext cx="11152262" cy="3549001"/>
          </a:xfrm>
          <a:prstGeom prst="rect">
            <a:avLst/>
          </a:prstGeom>
        </p:spPr>
      </p:pic>
    </p:spTree>
    <p:extLst>
      <p:ext uri="{BB962C8B-B14F-4D97-AF65-F5344CB8AC3E}">
        <p14:creationId xmlns:p14="http://schemas.microsoft.com/office/powerpoint/2010/main" val="16792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6303" y="59830"/>
            <a:ext cx="11479427" cy="769441"/>
          </a:xfrm>
          <a:prstGeom prst="rect">
            <a:avLst/>
          </a:prstGeom>
          <a:noFill/>
        </p:spPr>
        <p:txBody>
          <a:bodyPr wrap="square" rtlCol="0">
            <a:spAutoFit/>
          </a:bodyPr>
          <a:lstStyle/>
          <a:p>
            <a:r>
              <a:rPr lang="en-US" sz="4400" dirty="0" smtClean="0">
                <a:latin typeface="Helvetica Neue" charset="0"/>
                <a:ea typeface="Helvetica Neue" charset="0"/>
                <a:cs typeface="Helvetica Neue" charset="0"/>
              </a:rPr>
              <a:t>Creating Images: Image 2</a:t>
            </a:r>
            <a:endParaRPr lang="en-US" sz="4400" dirty="0" smtClean="0">
              <a:latin typeface="Helvetica Neue" charset="0"/>
              <a:ea typeface="Helvetica Neue" charset="0"/>
              <a:cs typeface="Helvetica Neue" charset="0"/>
            </a:endParaRPr>
          </a:p>
        </p:txBody>
      </p:sp>
      <p:sp>
        <p:nvSpPr>
          <p:cNvPr id="9" name="TextBox 8"/>
          <p:cNvSpPr txBox="1"/>
          <p:nvPr/>
        </p:nvSpPr>
        <p:spPr>
          <a:xfrm>
            <a:off x="763886" y="916882"/>
            <a:ext cx="11351843" cy="1200329"/>
          </a:xfrm>
          <a:prstGeom prst="rect">
            <a:avLst/>
          </a:prstGeom>
          <a:noFill/>
        </p:spPr>
        <p:txBody>
          <a:bodyPr wrap="square" rtlCol="0">
            <a:spAutoFit/>
          </a:bodyPr>
          <a:lstStyle/>
          <a:p>
            <a:r>
              <a:rPr lang="en-CA" dirty="0" smtClean="0"/>
              <a:t>Using my “</a:t>
            </a:r>
            <a:r>
              <a:rPr lang="en-CA" dirty="0" err="1" smtClean="0"/>
              <a:t>freqAnalyzer</a:t>
            </a:r>
            <a:r>
              <a:rPr lang="en-CA" dirty="0" smtClean="0"/>
              <a:t> function”, I take in an image and output a low frequency and high frequency image filtered version of the same image. </a:t>
            </a:r>
            <a:endParaRPr lang="en-CA" dirty="0" smtClean="0"/>
          </a:p>
          <a:p>
            <a:endParaRPr lang="en-US" dirty="0" smtClean="0"/>
          </a:p>
          <a:p>
            <a:endParaRPr lang="en-US" dirty="0"/>
          </a:p>
        </p:txBody>
      </p:sp>
      <p:sp>
        <p:nvSpPr>
          <p:cNvPr id="4" name="TextBox 3"/>
          <p:cNvSpPr txBox="1"/>
          <p:nvPr/>
        </p:nvSpPr>
        <p:spPr>
          <a:xfrm>
            <a:off x="5646821" y="2943726"/>
            <a:ext cx="65" cy="276999"/>
          </a:xfrm>
          <a:prstGeom prst="rect">
            <a:avLst/>
          </a:prstGeom>
          <a:noFill/>
        </p:spPr>
        <p:txBody>
          <a:bodyPr wrap="none" lIns="0" tIns="0" rIns="0" bIns="0" rtlCol="0">
            <a:spAutoFit/>
          </a:bodyPr>
          <a:lstStyle/>
          <a:p>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886" y="2450604"/>
            <a:ext cx="11152262" cy="3549001"/>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3886" y="2391002"/>
            <a:ext cx="11152262" cy="3642321"/>
          </a:xfrm>
          <a:prstGeom prst="rect">
            <a:avLst/>
          </a:prstGeom>
        </p:spPr>
      </p:pic>
      <p:sp>
        <p:nvSpPr>
          <p:cNvPr id="12" name="TextBox 11"/>
          <p:cNvSpPr txBox="1"/>
          <p:nvPr/>
        </p:nvSpPr>
        <p:spPr>
          <a:xfrm>
            <a:off x="2758350" y="6123395"/>
            <a:ext cx="7362913" cy="369332"/>
          </a:xfrm>
          <a:prstGeom prst="rect">
            <a:avLst/>
          </a:prstGeom>
          <a:noFill/>
        </p:spPr>
        <p:txBody>
          <a:bodyPr wrap="none" rtlCol="0">
            <a:spAutoFit/>
          </a:bodyPr>
          <a:lstStyle/>
          <a:p>
            <a:r>
              <a:rPr lang="en-US" dirty="0" smtClean="0"/>
              <a:t>Fig. </a:t>
            </a:r>
            <a:r>
              <a:rPr lang="en-US" dirty="0"/>
              <a:t>5</a:t>
            </a:r>
            <a:r>
              <a:rPr lang="en-US" dirty="0" smtClean="0"/>
              <a:t> Image 1 with it’s high and low frequency components filtered</a:t>
            </a:r>
            <a:endParaRPr lang="en-US" dirty="0"/>
          </a:p>
        </p:txBody>
      </p:sp>
    </p:spTree>
    <p:extLst>
      <p:ext uri="{BB962C8B-B14F-4D97-AF65-F5344CB8AC3E}">
        <p14:creationId xmlns:p14="http://schemas.microsoft.com/office/powerpoint/2010/main" val="1593033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p:cNvSpPr txBox="1"/>
          <p:nvPr/>
        </p:nvSpPr>
        <p:spPr>
          <a:xfrm>
            <a:off x="636303" y="59830"/>
            <a:ext cx="11479427" cy="769441"/>
          </a:xfrm>
          <a:prstGeom prst="rect">
            <a:avLst/>
          </a:prstGeom>
          <a:noFill/>
        </p:spPr>
        <p:txBody>
          <a:bodyPr wrap="square" rtlCol="0">
            <a:spAutoFit/>
          </a:bodyPr>
          <a:lstStyle/>
          <a:p>
            <a:r>
              <a:rPr lang="en-US" sz="4400" dirty="0" smtClean="0">
                <a:latin typeface="Helvetica Neue" charset="0"/>
                <a:ea typeface="Helvetica Neue" charset="0"/>
                <a:cs typeface="Helvetica Neue" charset="0"/>
              </a:rPr>
              <a:t>Creating Images: Image 3</a:t>
            </a:r>
            <a:endParaRPr lang="en-US" sz="4400" dirty="0" smtClean="0">
              <a:latin typeface="Helvetica Neue" charset="0"/>
              <a:ea typeface="Helvetica Neue" charset="0"/>
              <a:cs typeface="Helvetica Neue" charset="0"/>
            </a:endParaRPr>
          </a:p>
        </p:txBody>
      </p:sp>
      <p:sp>
        <p:nvSpPr>
          <p:cNvPr id="9" name="TextBox 8"/>
          <p:cNvSpPr txBox="1"/>
          <p:nvPr/>
        </p:nvSpPr>
        <p:spPr>
          <a:xfrm>
            <a:off x="763886" y="916882"/>
            <a:ext cx="11351843" cy="1200329"/>
          </a:xfrm>
          <a:prstGeom prst="rect">
            <a:avLst/>
          </a:prstGeom>
          <a:noFill/>
        </p:spPr>
        <p:txBody>
          <a:bodyPr wrap="square" rtlCol="0">
            <a:spAutoFit/>
          </a:bodyPr>
          <a:lstStyle/>
          <a:p>
            <a:r>
              <a:rPr lang="en-CA" dirty="0" smtClean="0"/>
              <a:t>Using my “</a:t>
            </a:r>
            <a:r>
              <a:rPr lang="en-CA" dirty="0" err="1" smtClean="0"/>
              <a:t>freqAnalyzer</a:t>
            </a:r>
            <a:r>
              <a:rPr lang="en-CA" dirty="0" smtClean="0"/>
              <a:t> function”, I take in an image and output a low frequency and high frequency image filtered version of the same image. </a:t>
            </a:r>
            <a:endParaRPr lang="en-CA" dirty="0" smtClean="0"/>
          </a:p>
          <a:p>
            <a:endParaRPr lang="en-US" dirty="0" smtClean="0"/>
          </a:p>
          <a:p>
            <a:endParaRPr lang="en-US" dirty="0"/>
          </a:p>
        </p:txBody>
      </p:sp>
      <p:sp>
        <p:nvSpPr>
          <p:cNvPr id="4" name="TextBox 3"/>
          <p:cNvSpPr txBox="1"/>
          <p:nvPr/>
        </p:nvSpPr>
        <p:spPr>
          <a:xfrm>
            <a:off x="5646821" y="2943726"/>
            <a:ext cx="65" cy="276999"/>
          </a:xfrm>
          <a:prstGeom prst="rect">
            <a:avLst/>
          </a:prstGeom>
          <a:noFill/>
        </p:spPr>
        <p:txBody>
          <a:bodyPr wrap="none" lIns="0" tIns="0" rIns="0" bIns="0" rtlCol="0">
            <a:spAutoFit/>
          </a:bodyPr>
          <a:lstStyle/>
          <a:p>
            <a:endParaRPr lang="en-US" dirty="0"/>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3886" y="2450604"/>
            <a:ext cx="11152262" cy="3549001"/>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8168" y="2318159"/>
            <a:ext cx="11517562" cy="3715164"/>
          </a:xfrm>
          <a:prstGeom prst="rect">
            <a:avLst/>
          </a:prstGeom>
        </p:spPr>
      </p:pic>
      <p:sp>
        <p:nvSpPr>
          <p:cNvPr id="12" name="TextBox 11"/>
          <p:cNvSpPr txBox="1"/>
          <p:nvPr/>
        </p:nvSpPr>
        <p:spPr>
          <a:xfrm>
            <a:off x="2758350" y="6123395"/>
            <a:ext cx="7362913" cy="369332"/>
          </a:xfrm>
          <a:prstGeom prst="rect">
            <a:avLst/>
          </a:prstGeom>
          <a:noFill/>
        </p:spPr>
        <p:txBody>
          <a:bodyPr wrap="none" rtlCol="0">
            <a:spAutoFit/>
          </a:bodyPr>
          <a:lstStyle/>
          <a:p>
            <a:r>
              <a:rPr lang="en-US" dirty="0" smtClean="0"/>
              <a:t>Fig. </a:t>
            </a:r>
            <a:r>
              <a:rPr lang="en-US" dirty="0"/>
              <a:t>6</a:t>
            </a:r>
            <a:r>
              <a:rPr lang="en-US" dirty="0" smtClean="0"/>
              <a:t> Image 1 with it’s high and low frequency components filtered</a:t>
            </a:r>
            <a:endParaRPr lang="en-US" dirty="0"/>
          </a:p>
        </p:txBody>
      </p:sp>
    </p:spTree>
    <p:extLst>
      <p:ext uri="{BB962C8B-B14F-4D97-AF65-F5344CB8AC3E}">
        <p14:creationId xmlns:p14="http://schemas.microsoft.com/office/powerpoint/2010/main" val="1440583907"/>
      </p:ext>
    </p:extLst>
  </p:cSld>
  <p:clrMapOvr>
    <a:masterClrMapping/>
  </p:clrMapOvr>
</p:sld>
</file>

<file path=ppt/theme/theme1.xml><?xml version="1.0" encoding="utf-8"?>
<a:theme xmlns:a="http://schemas.openxmlformats.org/drawingml/2006/main" name="View">
  <a:themeElements>
    <a:clrScheme name="View">
      <a:dk1>
        <a:srgbClr val="000000"/>
      </a:dk1>
      <a:lt1>
        <a:srgbClr val="FFFFFF"/>
      </a:lt1>
      <a:dk2>
        <a:srgbClr val="46464A"/>
      </a:dk2>
      <a:lt2>
        <a:srgbClr val="D6D3CC"/>
      </a:lt2>
      <a:accent1>
        <a:srgbClr val="6F6F74"/>
      </a:accent1>
      <a:accent2>
        <a:srgbClr val="92A9B9"/>
      </a:accent2>
      <a:accent3>
        <a:srgbClr val="A7B789"/>
      </a:accent3>
      <a:accent4>
        <a:srgbClr val="B9A489"/>
      </a:accent4>
      <a:accent5>
        <a:srgbClr val="8D6374"/>
      </a:accent5>
      <a:accent6>
        <a:srgbClr val="9B7362"/>
      </a:accent6>
      <a:hlink>
        <a:srgbClr val="67AABF"/>
      </a:hlink>
      <a:folHlink>
        <a:srgbClr val="ABAFA5"/>
      </a:folHlink>
    </a:clrScheme>
    <a:fontScheme name="View">
      <a:maj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Schoolbook" panose="0204060405050502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View">
      <a:fillStyleLst>
        <a:solidFill>
          <a:schemeClr val="phClr"/>
        </a:solidFill>
        <a:solidFill>
          <a:schemeClr val="phClr">
            <a:tint val="60000"/>
            <a:satMod val="120000"/>
          </a:schemeClr>
        </a:solidFill>
        <a:solidFill>
          <a:schemeClr val="phClr">
            <a:shade val="75000"/>
            <a:satMod val="160000"/>
          </a:schemeClr>
        </a:solidFill>
      </a:fillStyleLst>
      <a:lnStyleLst>
        <a:ln w="9525" cap="flat" cmpd="sng" algn="ctr">
          <a:solidFill>
            <a:schemeClr val="phClr"/>
          </a:solidFill>
          <a:prstDash val="solid"/>
        </a:ln>
        <a:ln w="13970" cap="flat" cmpd="sng" algn="ctr">
          <a:solidFill>
            <a:schemeClr val="phClr"/>
          </a:solidFill>
          <a:prstDash val="solid"/>
        </a:ln>
        <a:ln w="17145" cap="flat" cmpd="sng" algn="ctr">
          <a:solidFill>
            <a:schemeClr val="phClr">
              <a:shade val="95000"/>
              <a:alpha val="95000"/>
              <a:satMod val="150000"/>
            </a:schemeClr>
          </a:solidFill>
          <a:prstDash val="solid"/>
        </a:ln>
      </a:lnStyleLst>
      <a:effectStyleLst>
        <a:effectStyle>
          <a:effectLst/>
        </a:effectStyle>
        <a:effectStyle>
          <a:effectLst>
            <a:outerShdw blurRad="50800" dist="15240" dir="5400000" algn="tl" rotWithShape="0">
              <a:srgbClr val="000000">
                <a:alpha val="75000"/>
              </a:srgbClr>
            </a:outerShdw>
          </a:effectLst>
          <a:scene3d>
            <a:camera prst="orthographicFront">
              <a:rot lat="0" lon="0" rev="0"/>
            </a:camera>
            <a:lightRig rig="brightRoom" dir="tl"/>
          </a:scene3d>
          <a:sp3d contourW="9525" prstMaterial="flat">
            <a:bevelT w="0" h="0" prst="coolSlant"/>
            <a:contourClr>
              <a:schemeClr val="phClr">
                <a:shade val="35000"/>
                <a:satMod val="130000"/>
              </a:schemeClr>
            </a:contourClr>
          </a:sp3d>
        </a:effectStyle>
        <a:effectStyle>
          <a:effectLst>
            <a:outerShdw blurRad="76200" dist="25400" dir="5400000" algn="tl" rotWithShape="0">
              <a:srgbClr val="000000">
                <a:alpha val="55000"/>
              </a:srgbClr>
            </a:outerShdw>
          </a:effectLst>
          <a:scene3d>
            <a:camera prst="orthographicFront">
              <a:rot lat="0" lon="0" rev="0"/>
            </a:camera>
            <a:lightRig rig="brightRoom" dir="tl"/>
          </a:scene3d>
          <a:sp3d contourW="19050" prstMaterial="flat">
            <a:bevelT w="0" h="0" prst="coolSlant"/>
            <a:contourClr>
              <a:schemeClr val="phClr">
                <a:shade val="25000"/>
                <a:satMod val="140000"/>
              </a:schemeClr>
            </a:contourClr>
          </a:sp3d>
        </a:effectStyle>
      </a:effectStyleLst>
      <a:bgFillStyleLst>
        <a:solidFill>
          <a:schemeClr val="phClr"/>
        </a:solidFill>
        <a:solidFill>
          <a:schemeClr val="phClr">
            <a:tint val="95000"/>
            <a:satMod val="170000"/>
          </a:schemeClr>
        </a:solidFill>
        <a:gradFill rotWithShape="1">
          <a:gsLst>
            <a:gs pos="0">
              <a:schemeClr val="phClr">
                <a:tint val="94000"/>
                <a:shade val="98000"/>
                <a:satMod val="130000"/>
                <a:lumMod val="102000"/>
              </a:schemeClr>
            </a:gs>
            <a:gs pos="100000">
              <a:schemeClr val="phClr">
                <a:tint val="98000"/>
                <a:shade val="78000"/>
                <a:satMod val="140000"/>
              </a:schemeClr>
            </a:gs>
          </a:gsLst>
          <a:path path="circle">
            <a:fillToRect l="100000" t="100000" r="100000" b="100000"/>
          </a:path>
        </a:gradFill>
      </a:bgFillStyleLst>
    </a:fmtScheme>
  </a:themeElements>
  <a:objectDefaults/>
  <a:extraClrSchemeLst/>
  <a:extLst>
    <a:ext uri="{05A4C25C-085E-4340-85A3-A5531E510DB2}">
      <thm15:themeFamily xmlns:thm15="http://schemas.microsoft.com/office/thememl/2012/main" name="View" id="{BA0EB5A6-F2D4-4F82-977B-64ADEE4A2A69}" vid="{3969A8A2-35DB-4E3B-8885-16FD205686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View</Template>
  <TotalTime>846</TotalTime>
  <Words>958</Words>
  <Application>Microsoft Macintosh PowerPoint</Application>
  <PresentationFormat>Widescreen</PresentationFormat>
  <Paragraphs>36</Paragraphs>
  <Slides>11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11</vt:i4>
      </vt:variant>
    </vt:vector>
  </HeadingPairs>
  <TitlesOfParts>
    <vt:vector size="19" baseType="lpstr">
      <vt:lpstr>Calibri</vt:lpstr>
      <vt:lpstr>Century Schoolbook</vt:lpstr>
      <vt:lpstr>Helvetica</vt:lpstr>
      <vt:lpstr>Helvetica Neue</vt:lpstr>
      <vt:lpstr>Mangal</vt:lpstr>
      <vt:lpstr>Wingdings 2</vt:lpstr>
      <vt:lpstr>Arial</vt:lpstr>
      <vt:lpstr>View</vt:lpstr>
      <vt:lpstr>Biomedical Image Processing – Fourier Domain Filtering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Paul Vu</dc:creator>
  <cp:lastModifiedBy>Paul Vu</cp:lastModifiedBy>
  <cp:revision>30</cp:revision>
  <dcterms:created xsi:type="dcterms:W3CDTF">2017-01-13T04:20:36Z</dcterms:created>
  <dcterms:modified xsi:type="dcterms:W3CDTF">2017-03-05T03:48:46Z</dcterms:modified>
</cp:coreProperties>
</file>

<file path=docProps/thumbnail.jpeg>
</file>